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0"/>
  </p:notesMasterIdLst>
  <p:sldIdLst>
    <p:sldId id="371" r:id="rId3"/>
    <p:sldId id="630" r:id="rId4"/>
    <p:sldId id="631" r:id="rId5"/>
    <p:sldId id="608" r:id="rId6"/>
    <p:sldId id="635" r:id="rId7"/>
    <p:sldId id="634" r:id="rId8"/>
    <p:sldId id="567" r:id="rId9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65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3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96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61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273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3922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9574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227" algn="l" defTabSz="91131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30"/>
            <p14:sldId id="631"/>
            <p14:sldId id="608"/>
            <p14:sldId id="635"/>
            <p14:sldId id="634"/>
            <p14:sldId id="5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00000"/>
    <a:srgbClr val="0000FF"/>
    <a:srgbClr val="FF9900"/>
    <a:srgbClr val="0066FF"/>
    <a:srgbClr val="D7D7D7"/>
    <a:srgbClr val="808080"/>
    <a:srgbClr val="FF99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42" autoAdjust="0"/>
    <p:restoredTop sz="99886" autoAdjust="0"/>
  </p:normalViewPr>
  <p:slideViewPr>
    <p:cSldViewPr>
      <p:cViewPr varScale="1">
        <p:scale>
          <a:sx n="63" d="100"/>
          <a:sy n="63" d="100"/>
        </p:scale>
        <p:origin x="-1446" y="-10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736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47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208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944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8687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412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149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5885" algn="l" defTabSz="91147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55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55"/>
          <a:lstStyle>
            <a:lvl1pPr marL="0" marR="63890" indent="0" algn="r">
              <a:buNone/>
              <a:defRPr>
                <a:solidFill>
                  <a:schemeClr val="tx1"/>
                </a:solidFill>
              </a:defRPr>
            </a:lvl1pPr>
            <a:lvl2pPr marL="638878" indent="0" algn="ctr">
              <a:buNone/>
            </a:lvl2pPr>
            <a:lvl3pPr marL="1277752" indent="0" algn="ctr">
              <a:buNone/>
            </a:lvl3pPr>
            <a:lvl4pPr marL="1916623" indent="0" algn="ctr">
              <a:buNone/>
            </a:lvl4pPr>
            <a:lvl5pPr marL="2555495" indent="0" algn="ctr">
              <a:buNone/>
            </a:lvl5pPr>
            <a:lvl6pPr marL="3194374" indent="0" algn="ctr">
              <a:buNone/>
            </a:lvl6pPr>
            <a:lvl7pPr marL="3833250" indent="0" algn="ctr">
              <a:buNone/>
            </a:lvl7pPr>
            <a:lvl8pPr marL="4472124" indent="0" algn="ctr">
              <a:buNone/>
            </a:lvl8pPr>
            <a:lvl9pPr marL="511099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3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38"/>
          <a:lstStyle>
            <a:lvl1pPr marL="0" marR="63852" indent="0" algn="r">
              <a:buNone/>
              <a:defRPr>
                <a:solidFill>
                  <a:schemeClr val="tx1"/>
                </a:solidFill>
              </a:defRPr>
            </a:lvl1pPr>
            <a:lvl2pPr marL="638494" indent="0" algn="ctr">
              <a:buNone/>
            </a:lvl2pPr>
            <a:lvl3pPr marL="1276979" indent="0" algn="ctr">
              <a:buNone/>
            </a:lvl3pPr>
            <a:lvl4pPr marL="1915464" indent="0" algn="ctr">
              <a:buNone/>
            </a:lvl4pPr>
            <a:lvl5pPr marL="2553949" indent="0" algn="ctr">
              <a:buNone/>
            </a:lvl5pPr>
            <a:lvl6pPr marL="3192442" indent="0" algn="ctr">
              <a:buNone/>
            </a:lvl6pPr>
            <a:lvl7pPr marL="3830934" indent="0" algn="ctr">
              <a:buNone/>
            </a:lvl7pPr>
            <a:lvl8pPr marL="4469419" indent="0" algn="ctr">
              <a:buNone/>
            </a:lvl8pPr>
            <a:lvl9pPr marL="510790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2" rIns="6385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2" tIns="0" rIns="6385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52" tIns="0" rIns="6385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38" rIns="25538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98" tIns="63852" rIns="127698" bIns="6385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2" tIns="63852" rIns="63852" bIns="6385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85" rIns="63852" bIns="6385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90" rIns="6389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9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90" tIns="0" rIns="6389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90" tIns="0" rIns="6389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55" rIns="25555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75" tIns="63890" rIns="127775" bIns="6389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90" tIns="63890" rIns="63890" bIns="6389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40" rIns="63890" bIns="6389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2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75" tIns="63890" rIns="127775" bIns="6389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9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75" tIns="63890" rIns="127775" bIns="6389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27" indent="-38332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423" indent="-34499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indent="-34499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072" indent="-29388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96" indent="-29388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7722" indent="-29388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271" indent="-25555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6597" indent="-25555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9925" indent="-25555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6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4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3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09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98" tIns="63852" rIns="127698" bIns="6385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98" tIns="63852" rIns="127698" bIns="6385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9/23/2020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097" indent="-38309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882" indent="-3447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indent="-3447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068" indent="-29371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159" indent="-29371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253" indent="-29371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647" indent="-2553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4742" indent="-255397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839" indent="-2553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4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3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4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4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79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673" indent="-287562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26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374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473" indent="-230051" defTabSz="1287656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0583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0676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0789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0895" indent="-230051" defTabSz="128765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32" tIns="64418" rIns="128832" bIns="64418" anchor="ctr"/>
          <a:lstStyle/>
          <a:p>
            <a:pPr algn="ctr" defTabSz="128765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656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24</a:t>
            </a:r>
            <a:r>
              <a:rPr lang="en-US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сентября 2020 года</a:t>
            </a:r>
            <a:endParaRPr lang="ru-RU" sz="22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656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6" y="536971"/>
            <a:ext cx="12781965" cy="8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32" tIns="64418" rIns="128832" bIns="64418">
            <a:spAutoFit/>
          </a:bodyPr>
          <a:lstStyle/>
          <a:p>
            <a:pPr algn="ctr" defTabSz="1287656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656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03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8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4" tIns="32624" rIns="65254" bIns="32624" anchor="ctr"/>
          <a:lstStyle/>
          <a:p>
            <a:pPr algn="ctr" defTabSz="1277100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100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2233592" y="-6853"/>
            <a:ext cx="568008" cy="533831"/>
            <a:chOff x="8738280" y="-4896"/>
            <a:chExt cx="405720" cy="381307"/>
          </a:xfrm>
        </p:grpSpPr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794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69133" y="-4896"/>
              <a:ext cx="144016" cy="274800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/>
            <a:p>
              <a:pPr defTabSz="179148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pPr defTabSz="179148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352130" y="1981200"/>
            <a:ext cx="12266278" cy="31242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87" tIns="52211" rIns="104487" bIns="5221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Консультация </a:t>
            </a:r>
            <a:r>
              <a:rPr lang="ru-RU" sz="2800" b="1" u="sng" dirty="0">
                <a:solidFill>
                  <a:srgbClr val="000000"/>
                </a:solidFill>
              </a:rPr>
              <a:t>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метеорологических явлений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00 часов до </a:t>
            </a:r>
            <a:r>
              <a:rPr lang="ru-RU" sz="2800" b="1" u="sng" dirty="0" smtClean="0">
                <a:solidFill>
                  <a:srgbClr val="000000"/>
                </a:solidFill>
              </a:rPr>
              <a:t>9 </a:t>
            </a:r>
            <a:r>
              <a:rPr lang="ru-RU" sz="2800" b="1" u="sng" dirty="0">
                <a:solidFill>
                  <a:srgbClr val="000000"/>
                </a:solidFill>
              </a:rPr>
              <a:t>часов 24 сентября 2020 года</a:t>
            </a:r>
          </a:p>
          <a:p>
            <a:r>
              <a:rPr lang="ru-RU" sz="2800" dirty="0">
                <a:solidFill>
                  <a:srgbClr val="000000"/>
                </a:solidFill>
              </a:rPr>
              <a:t>Ночью и утром 24 сентября 2020 года на территории Республики Татарстан местами ожидаются:</a:t>
            </a:r>
          </a:p>
          <a:p>
            <a:r>
              <a:rPr lang="ru-RU" sz="2800" dirty="0">
                <a:solidFill>
                  <a:srgbClr val="000000"/>
                </a:solidFill>
              </a:rPr>
              <a:t>- заморозки до -2˚;</a:t>
            </a:r>
          </a:p>
          <a:p>
            <a:r>
              <a:rPr lang="ru-RU" sz="2800" dirty="0">
                <a:solidFill>
                  <a:srgbClr val="000000"/>
                </a:solidFill>
              </a:rPr>
              <a:t>- туман (и в Казани).</a:t>
            </a:r>
          </a:p>
          <a:p>
            <a:pPr indent="444500" algn="just"/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670"/>
            <a:ext cx="12058649" cy="816292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770845" y="1842701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3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23" y="574381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5424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68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623792" y="762018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V="1">
            <a:off x="7119214" y="4590093"/>
            <a:ext cx="3841654" cy="26421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>
            <a:off x="4249762" y="64769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2110126" y="3689762"/>
            <a:ext cx="3816119" cy="133943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0…+5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</a:t>
            </a:r>
            <a:r>
              <a:rPr lang="ru-RU" sz="4100" b="1" dirty="0" smtClean="0">
                <a:solidFill>
                  <a:srgbClr val="FF0000"/>
                </a:solidFill>
              </a:rPr>
              <a:t>16…+</a:t>
            </a:r>
            <a:r>
              <a:rPr lang="ru-RU" sz="4100" b="1" dirty="0" smtClean="0">
                <a:solidFill>
                  <a:srgbClr val="FF0000"/>
                </a:solidFill>
              </a:rPr>
              <a:t>18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139407" y="3733800"/>
            <a:ext cx="3816119" cy="134704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0…+3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</a:t>
            </a:r>
            <a:r>
              <a:rPr lang="ru-RU" sz="4100" b="1" dirty="0" smtClean="0">
                <a:solidFill>
                  <a:srgbClr val="FF0000"/>
                </a:solidFill>
              </a:rPr>
              <a:t>15…+17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4249761" y="5762047"/>
            <a:ext cx="3816119" cy="137881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0…+3</a:t>
            </a: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+17…+20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9395646" y="1699822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7252417" y="1154430"/>
            <a:ext cx="5091983" cy="33854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Туман</a:t>
            </a:r>
            <a:r>
              <a:rPr lang="ru-RU" sz="16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58" y="1154430"/>
            <a:ext cx="471949" cy="40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Прямоугольник 125"/>
          <p:cNvSpPr/>
          <p:nvPr/>
        </p:nvSpPr>
        <p:spPr>
          <a:xfrm>
            <a:off x="7291865" y="1658932"/>
            <a:ext cx="5091983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Заморозки.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заморозки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до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-2˚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8" name="Picture 2" descr="C:\Users\cuks-nach-mon\Desktop\214 (1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67" y="1658932"/>
            <a:ext cx="472239" cy="4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 r="11562" b="7500"/>
          <a:stretch/>
        </p:blipFill>
        <p:spPr bwMode="auto">
          <a:xfrm>
            <a:off x="-21222" y="874590"/>
            <a:ext cx="6360109" cy="425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4" r="11042" b="7308"/>
          <a:stretch/>
        </p:blipFill>
        <p:spPr bwMode="auto">
          <a:xfrm>
            <a:off x="6338888" y="889165"/>
            <a:ext cx="6462713" cy="423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 r="11979" b="8077"/>
          <a:stretch/>
        </p:blipFill>
        <p:spPr bwMode="auto">
          <a:xfrm>
            <a:off x="-5979" y="5122863"/>
            <a:ext cx="6344866" cy="449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 r="11979" b="8077"/>
          <a:stretch/>
        </p:blipFill>
        <p:spPr bwMode="auto">
          <a:xfrm>
            <a:off x="6357938" y="5112385"/>
            <a:ext cx="6454775" cy="450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9163845" y="942707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06.00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0" y="882650"/>
            <a:ext cx="0" cy="8728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5118100"/>
            <a:ext cx="12801600" cy="9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1115483" y="3353492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50785" y="2110594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56274" y="2001826"/>
            <a:ext cx="112102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309054" y="2182796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03362" y="7734948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86799" y="6497510"/>
            <a:ext cx="66378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07117" y="6344182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18219" y="6497510"/>
            <a:ext cx="848956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692843" y="6488932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36761" y="6326592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331578" y="6485875"/>
            <a:ext cx="912810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9163845" y="5222628"/>
            <a:ext cx="2624138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2821734" y="942707"/>
            <a:ext cx="2620963" cy="2190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21349" y="3325363"/>
            <a:ext cx="1042527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21639" y="2110462"/>
            <a:ext cx="64656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04381" y="1991232"/>
            <a:ext cx="1040539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66004" y="2182797"/>
            <a:ext cx="953218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1849437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63" y="1849437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262688"/>
            <a:ext cx="3175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8" y="62484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11115483" y="7800829"/>
            <a:ext cx="989332" cy="19156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3034" tIns="41516" rIns="83034" bIns="4151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3"/>
            <a:ext cx="12801600" cy="8890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02" tIns="32596" rIns="65202" bIns="32596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grpSp>
        <p:nvGrpSpPr>
          <p:cNvPr id="12353" name="Группа 37"/>
          <p:cNvGrpSpPr>
            <a:grpSpLocks/>
          </p:cNvGrpSpPr>
          <p:nvPr/>
        </p:nvGrpSpPr>
        <p:grpSpPr bwMode="auto">
          <a:xfrm>
            <a:off x="12244388" y="0"/>
            <a:ext cx="568325" cy="533400"/>
            <a:chOff x="8738280" y="-4896"/>
            <a:chExt cx="405720" cy="381307"/>
          </a:xfrm>
        </p:grpSpPr>
        <p:sp>
          <p:nvSpPr>
            <p:cNvPr id="39" name="Равнобедренный треугольник 38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8868609" y="-4896"/>
              <a:ext cx="145062" cy="274632"/>
            </a:xfrm>
            <a:prstGeom prst="rect">
              <a:avLst/>
            </a:prstGeom>
            <a:noFill/>
          </p:spPr>
          <p:txBody>
            <a:bodyPr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fld id="{5E6F87EA-8BA0-45C8-AAAB-994A86A0976B}" type="slidenum">
                <a:rPr lang="ru-RU" sz="2500"/>
                <a:pPr>
                  <a:defRPr/>
                </a:pPr>
                <a:t>4</a:t>
              </a:fld>
              <a:endParaRPr lang="ru-RU" sz="2500" dirty="0"/>
            </a:p>
          </p:txBody>
        </p:sp>
      </p:grp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2821733" y="5222629"/>
            <a:ext cx="2620963" cy="219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401" tIns="24198" rIns="48401" bIns="2419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24.09.2020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5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81000" y="1133474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9160608" y="2102759"/>
              <a:ext cx="88645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51673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899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561936"/>
              <a:ext cx="124736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175106"/>
              <a:ext cx="67166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270248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3962400"/>
              <a:ext cx="94969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3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1" y="3831727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2" y="3936572"/>
              <a:ext cx="98905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77692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7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3"/>
              <a:ext cx="138827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400098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64246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26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24010"/>
              <a:ext cx="671660" cy="198424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192463"/>
              <a:ext cx="82673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2" y="6517868"/>
              <a:ext cx="1514742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75615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8" y="3125256"/>
              <a:ext cx="1247367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535140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42302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99829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408064" y="7014143"/>
              <a:ext cx="1631172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4" y="1962410"/>
              <a:ext cx="87396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56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818982"/>
              <a:ext cx="1424642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39324" y="2220296"/>
              <a:ext cx="144200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30" y="4953000"/>
              <a:ext cx="179146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3" y="3394781"/>
              <a:ext cx="150835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0"/>
              <a:ext cx="147046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15168" y="7627709"/>
              <a:ext cx="95966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40427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29543"/>
              <a:ext cx="63482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389468"/>
              <a:ext cx="1266074" cy="3815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5" y="7640377"/>
                <a:ext cx="3684928" cy="522653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 smtClean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  <a:endParaRPr lang="ru-RU" altLang="ru-RU" sz="12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500" y="1728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Овал 259"/>
            <p:cNvSpPr>
              <a:spLocks noChangeAspect="1"/>
            </p:cNvSpPr>
            <p:nvPr/>
          </p:nvSpPr>
          <p:spPr>
            <a:xfrm>
              <a:off x="9224411" y="421800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3" y="2490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68" cy="22168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2"/>
              <a:ext cx="39391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вероятности ДТП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в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сентябре месяце</a:t>
              </a: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гг. </a:t>
              </a:r>
              <a:endParaRPr lang="ru-RU" sz="1400" dirty="0" smtClean="0">
                <a:solidFill>
                  <a:srgbClr val="000000"/>
                </a:solidFill>
                <a:cs typeface="Times New Roman" pitchFamily="18" charset="0"/>
              </a:endParaRP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ИСС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776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Зона </a:t>
              </a:r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особого внимания (опасные </a:t>
              </a:r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75" y="647311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5323362" y="2244316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6156265" y="671487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265" y="752685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35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706" y="4337473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9" name="Овал 278"/>
            <p:cNvSpPr>
              <a:spLocks noChangeAspect="1"/>
            </p:cNvSpPr>
            <p:nvPr/>
          </p:nvSpPr>
          <p:spPr>
            <a:xfrm>
              <a:off x="9240169" y="74628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Овал 279"/>
            <p:cNvSpPr>
              <a:spLocks noChangeAspect="1"/>
            </p:cNvSpPr>
            <p:nvPr/>
          </p:nvSpPr>
          <p:spPr>
            <a:xfrm>
              <a:off x="8333173" y="5454032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62026"/>
              <a:ext cx="103323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00988"/>
              <a:ext cx="1919030" cy="21544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58545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3569813" y="643419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243" y="6542103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24" y="2262117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9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047" y="546109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10133953" y="2087588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940" y="2490103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0" y="5309429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sp>
        <p:nvSpPr>
          <p:cNvPr id="137" name="Овал 136"/>
          <p:cNvSpPr>
            <a:spLocks noChangeAspect="1"/>
          </p:cNvSpPr>
          <p:nvPr/>
        </p:nvSpPr>
        <p:spPr>
          <a:xfrm>
            <a:off x="4290536" y="4193279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28" y="4232524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4041861" y="2721370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40" y="2524198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23" name="Овал 222"/>
          <p:cNvSpPr>
            <a:spLocks noChangeAspect="1"/>
          </p:cNvSpPr>
          <p:nvPr/>
        </p:nvSpPr>
        <p:spPr>
          <a:xfrm>
            <a:off x="2956928" y="682446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91" y="690922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499433"/>
            <a:ext cx="826733" cy="21544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8755509" y="356193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42" y="348806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00" name="Овал 199"/>
          <p:cNvSpPr>
            <a:spLocks noChangeAspect="1"/>
          </p:cNvSpPr>
          <p:nvPr/>
        </p:nvSpPr>
        <p:spPr>
          <a:xfrm>
            <a:off x="4786455" y="317340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47" y="3212651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7262489" y="427594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10" y="424669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2" name="Прямоугольник 251"/>
          <p:cNvSpPr/>
          <p:nvPr/>
        </p:nvSpPr>
        <p:spPr>
          <a:xfrm>
            <a:off x="7252417" y="1346894"/>
            <a:ext cx="5091983" cy="338542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Туман</a:t>
            </a:r>
            <a:r>
              <a:rPr lang="ru-RU" sz="16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5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871" y="1346894"/>
            <a:ext cx="495342" cy="40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4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15" rIns="91214" bIns="45615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274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90" tIns="45604" rIns="91190" bIns="45604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275" name="Прямоугольник 4"/>
          <p:cNvSpPr>
            <a:spLocks noChangeArrowheads="1"/>
          </p:cNvSpPr>
          <p:nvPr/>
        </p:nvSpPr>
        <p:spPr bwMode="auto">
          <a:xfrm>
            <a:off x="111" y="339"/>
            <a:ext cx="12839947" cy="878295"/>
          </a:xfrm>
          <a:prstGeom prst="rect">
            <a:avLst/>
          </a:prstGeom>
          <a:solidFill>
            <a:srgbClr val="204D84"/>
          </a:solidFill>
          <a:ln w="9525" cap="flat" cmpd="sng" algn="ctr">
            <a:solidFill>
              <a:srgbClr val="0070C0"/>
            </a:solidFill>
            <a:prstDash val="solid"/>
            <a:miter lim="800000"/>
            <a:headEnd/>
            <a:tailEnd/>
          </a:ln>
          <a:effectLst/>
          <a:extLst/>
        </p:spPr>
        <p:txBody>
          <a:bodyPr lIns="90129" tIns="45114" rIns="90129" bIns="45114" anchor="ctr"/>
          <a:lstStyle/>
          <a:p>
            <a:pPr algn="ctr" defTabSz="9011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ПРОГНОЗИРУЕМЫЕ КЛАССЫ ПОЖАРНОЙ ОПАСНОСТИ ЛЕСОВ</a:t>
            </a:r>
          </a:p>
          <a:p>
            <a:pPr algn="ctr" defTabSz="9011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200" kern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ТЕРРИТОРИИ РЕСПУБЛИКИ ТАТАРСТАН</a:t>
            </a:r>
          </a:p>
        </p:txBody>
      </p:sp>
      <p:pic>
        <p:nvPicPr>
          <p:cNvPr id="276" name="Picture 8" descr="Презентация ТА1ССР-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373" y="-96325"/>
            <a:ext cx="1182558" cy="1070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" name="Рисунок 6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9" y="84007"/>
            <a:ext cx="801528" cy="81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" name="Рисунок 6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617" y="12803"/>
            <a:ext cx="1645192" cy="83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2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solidFill>
            <a:srgbClr val="FFFFFF">
              <a:alpha val="0"/>
            </a:srgbClr>
          </a:solidFill>
          <a:ln w="38100" cap="flat" cmpd="sng" algn="ctr">
            <a:noFill/>
            <a:prstDash val="solid"/>
          </a:ln>
          <a:effectLst/>
          <a:extLst/>
        </p:spPr>
      </p:pic>
      <p:sp>
        <p:nvSpPr>
          <p:cNvPr id="247" name="Полилиния 246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79" name="Полилиния 278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0" name="Полилиния 279"/>
          <p:cNvSpPr/>
          <p:nvPr/>
        </p:nvSpPr>
        <p:spPr>
          <a:xfrm>
            <a:off x="6845261" y="4323953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1" name="Полилиния 280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2" name="Полилиния 281"/>
          <p:cNvSpPr/>
          <p:nvPr/>
        </p:nvSpPr>
        <p:spPr>
          <a:xfrm>
            <a:off x="1152215" y="483282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3" name="Полилиния 282"/>
          <p:cNvSpPr/>
          <p:nvPr/>
        </p:nvSpPr>
        <p:spPr>
          <a:xfrm>
            <a:off x="5685382" y="2412135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4" name="Полилиния 283"/>
          <p:cNvSpPr/>
          <p:nvPr/>
        </p:nvSpPr>
        <p:spPr>
          <a:xfrm>
            <a:off x="8240523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5" name="Полилиния 284"/>
          <p:cNvSpPr/>
          <p:nvPr/>
        </p:nvSpPr>
        <p:spPr>
          <a:xfrm>
            <a:off x="5040727" y="3474037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6" name="Полилиния 285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7" name="Полилиния 286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8" name="Полилиния 287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89" name="Полилиния 288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0" name="Полилиния 289"/>
          <p:cNvSpPr/>
          <p:nvPr/>
        </p:nvSpPr>
        <p:spPr>
          <a:xfrm>
            <a:off x="7937212" y="4906234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1" name="Полилиния 290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2" name="Полилиния 291"/>
          <p:cNvSpPr/>
          <p:nvPr/>
        </p:nvSpPr>
        <p:spPr>
          <a:xfrm>
            <a:off x="5341665" y="2890669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3" name="Полилиния 292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4" name="Полилиния 293"/>
          <p:cNvSpPr/>
          <p:nvPr/>
        </p:nvSpPr>
        <p:spPr>
          <a:xfrm>
            <a:off x="2504982" y="4065724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5" name="Полилиния 294"/>
          <p:cNvSpPr/>
          <p:nvPr/>
        </p:nvSpPr>
        <p:spPr>
          <a:xfrm>
            <a:off x="3837006" y="3735216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9440351" y="2054296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6017481" y="282093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8264060" y="3448679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5013722" y="375615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300" name="Прямоугольник 299"/>
          <p:cNvSpPr/>
          <p:nvPr/>
        </p:nvSpPr>
        <p:spPr>
          <a:xfrm>
            <a:off x="1881299" y="3561972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301" name="Прямоугольник 300"/>
          <p:cNvSpPr/>
          <p:nvPr/>
        </p:nvSpPr>
        <p:spPr>
          <a:xfrm>
            <a:off x="8318490" y="5160692"/>
            <a:ext cx="67166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302" name="Прямоугольник 301"/>
          <p:cNvSpPr/>
          <p:nvPr/>
        </p:nvSpPr>
        <p:spPr>
          <a:xfrm>
            <a:off x="5973277" y="6560552"/>
            <a:ext cx="959511" cy="2154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293051" y="3926826"/>
            <a:ext cx="9496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304" name="Полилиния 303"/>
          <p:cNvSpPr/>
          <p:nvPr/>
        </p:nvSpPr>
        <p:spPr>
          <a:xfrm>
            <a:off x="5576483" y="501153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05" name="Полилиния 304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06" name="Полилиния 305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5685416" y="5203896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8" name="Прямоугольник 307"/>
          <p:cNvSpPr/>
          <p:nvPr/>
        </p:nvSpPr>
        <p:spPr>
          <a:xfrm>
            <a:off x="4629947" y="5399991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9" name="Прямоугольник 308"/>
          <p:cNvSpPr/>
          <p:nvPr/>
        </p:nvSpPr>
        <p:spPr>
          <a:xfrm>
            <a:off x="4965107" y="4502610"/>
            <a:ext cx="165027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10" name="Полилиния 309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9022004" y="538847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12" name="Полилиния 311"/>
          <p:cNvSpPr/>
          <p:nvPr/>
        </p:nvSpPr>
        <p:spPr>
          <a:xfrm>
            <a:off x="7528951" y="3623822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3" name="Прямоугольник 312"/>
          <p:cNvSpPr/>
          <p:nvPr/>
        </p:nvSpPr>
        <p:spPr>
          <a:xfrm>
            <a:off x="7630110" y="37471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14" name="Полилиния 313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6615386" y="4135325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7508491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7" name="Прямоугольник 316"/>
          <p:cNvSpPr/>
          <p:nvPr/>
        </p:nvSpPr>
        <p:spPr>
          <a:xfrm>
            <a:off x="8191574" y="6339268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8" name="Полилиния 317"/>
          <p:cNvSpPr/>
          <p:nvPr/>
        </p:nvSpPr>
        <p:spPr>
          <a:xfrm>
            <a:off x="9670222" y="5810283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9838140" y="6166340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20" name="Прямоугольник 319"/>
          <p:cNvSpPr/>
          <p:nvPr/>
        </p:nvSpPr>
        <p:spPr>
          <a:xfrm>
            <a:off x="6548984" y="5972870"/>
            <a:ext cx="13882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21" name="Полилиния 320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2" name="Полилиния 321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3" name="Полилиния 322"/>
          <p:cNvSpPr/>
          <p:nvPr/>
        </p:nvSpPr>
        <p:spPr>
          <a:xfrm>
            <a:off x="9956629" y="4936742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4" name="Полилиния 323"/>
          <p:cNvSpPr/>
          <p:nvPr/>
        </p:nvSpPr>
        <p:spPr>
          <a:xfrm>
            <a:off x="10320095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5" name="Полилиния 324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6" name="Полилиния 325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10951570" y="396256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8" name="Прямоугольник 327"/>
          <p:cNvSpPr/>
          <p:nvPr/>
        </p:nvSpPr>
        <p:spPr>
          <a:xfrm>
            <a:off x="9811324" y="419412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9" name="Прямоугольник 328"/>
          <p:cNvSpPr/>
          <p:nvPr/>
        </p:nvSpPr>
        <p:spPr>
          <a:xfrm>
            <a:off x="10291080" y="510308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10481939" y="7115550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31" name="Прямоугольник 330"/>
          <p:cNvSpPr/>
          <p:nvPr/>
        </p:nvSpPr>
        <p:spPr>
          <a:xfrm>
            <a:off x="3690314" y="6014472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3" name="Полилиния 332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4" name="Полилиния 333"/>
          <p:cNvSpPr/>
          <p:nvPr/>
        </p:nvSpPr>
        <p:spPr>
          <a:xfrm>
            <a:off x="4369840" y="6231375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458534" y="6479431"/>
            <a:ext cx="1514743" cy="2154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6" name="Полилиния 335"/>
          <p:cNvSpPr/>
          <p:nvPr/>
        </p:nvSpPr>
        <p:spPr>
          <a:xfrm>
            <a:off x="6869734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7" name="Полилиния 336"/>
          <p:cNvSpPr/>
          <p:nvPr/>
        </p:nvSpPr>
        <p:spPr>
          <a:xfrm>
            <a:off x="8007061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8" name="Полилиния 337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9523474" y="7337186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40" name="Полилиния 339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1" name="Прямоугольник 340"/>
          <p:cNvSpPr/>
          <p:nvPr/>
        </p:nvSpPr>
        <p:spPr>
          <a:xfrm>
            <a:off x="3083549" y="309451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42" name="Полилиния 341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2267962" y="5386021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44" name="Полилиния 343"/>
          <p:cNvSpPr/>
          <p:nvPr/>
        </p:nvSpPr>
        <p:spPr>
          <a:xfrm>
            <a:off x="1325534" y="579291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5" name="Прямоугольник 344"/>
          <p:cNvSpPr/>
          <p:nvPr/>
        </p:nvSpPr>
        <p:spPr>
          <a:xfrm>
            <a:off x="1467931" y="6059722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3433043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745994" y="4737495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8" name="Полилиния 347"/>
          <p:cNvSpPr/>
          <p:nvPr/>
        </p:nvSpPr>
        <p:spPr>
          <a:xfrm>
            <a:off x="3184269" y="3793874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49" name="Прямоугольник 348"/>
          <p:cNvSpPr/>
          <p:nvPr/>
        </p:nvSpPr>
        <p:spPr>
          <a:xfrm>
            <a:off x="3301034" y="3773054"/>
            <a:ext cx="77125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509949" y="6878602"/>
            <a:ext cx="163117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51" name="Полилиния 350"/>
          <p:cNvSpPr/>
          <p:nvPr/>
        </p:nvSpPr>
        <p:spPr>
          <a:xfrm>
            <a:off x="4953657" y="1672029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92D050">
              <a:alpha val="59000"/>
            </a:srgbClr>
          </a:solidFill>
          <a:ln w="0" cap="flat" cmpd="sng" algn="ctr">
            <a:solidFill>
              <a:srgbClr val="FF6600"/>
            </a:solidFill>
            <a:prstDash val="solid"/>
          </a:ln>
          <a:effectLst/>
        </p:spPr>
        <p:txBody>
          <a:bodyPr lIns="73077" tIns="36539" rIns="73077" bIns="36539" rtlCol="0" anchor="ctr"/>
          <a:lstStyle/>
          <a:p>
            <a:pPr algn="ctr" defTabSz="1340162" fontAlgn="auto">
              <a:spcBef>
                <a:spcPts val="0"/>
              </a:spcBef>
              <a:spcAft>
                <a:spcPts val="0"/>
              </a:spcAft>
            </a:pPr>
            <a:endParaRPr lang="ru-RU" sz="1100" kern="0" dirty="0">
              <a:solidFill>
                <a:sysClr val="window" lastClr="FFFFFF"/>
              </a:solidFill>
              <a:latin typeface="Calibri"/>
              <a:cs typeface="+mn-cs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5161880" y="2087816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53" name="Прямоугольник 352"/>
          <p:cNvSpPr/>
          <p:nvPr/>
        </p:nvSpPr>
        <p:spPr>
          <a:xfrm>
            <a:off x="7084846" y="6907946"/>
            <a:ext cx="115141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7516863" y="4780557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4248511" y="8131282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3620445" y="2483223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679572" y="4953044"/>
            <a:ext cx="17914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5317276" y="3264012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8625185" y="3927755"/>
            <a:ext cx="191903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60" name="Прямоугольник 359"/>
          <p:cNvSpPr/>
          <p:nvPr/>
        </p:nvSpPr>
        <p:spPr>
          <a:xfrm>
            <a:off x="2777683" y="4282732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61" name="Прямоугольник 360"/>
          <p:cNvSpPr/>
          <p:nvPr/>
        </p:nvSpPr>
        <p:spPr>
          <a:xfrm>
            <a:off x="5593536" y="6955088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62" name="Прямоугольник 361"/>
          <p:cNvSpPr/>
          <p:nvPr/>
        </p:nvSpPr>
        <p:spPr>
          <a:xfrm>
            <a:off x="8157153" y="7279700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63" name="Прямоугольник 362"/>
          <p:cNvSpPr/>
          <p:nvPr/>
        </p:nvSpPr>
        <p:spPr>
          <a:xfrm>
            <a:off x="4551220" y="2682911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64" name="Прямоугольник 363"/>
          <p:cNvSpPr/>
          <p:nvPr/>
        </p:nvSpPr>
        <p:spPr>
          <a:xfrm>
            <a:off x="2865789" y="5380171"/>
            <a:ext cx="1266075" cy="400110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1440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365" name="Группа 364"/>
          <p:cNvGrpSpPr/>
          <p:nvPr/>
        </p:nvGrpSpPr>
        <p:grpSpPr>
          <a:xfrm>
            <a:off x="457202" y="8169765"/>
            <a:ext cx="5841655" cy="1086491"/>
            <a:chOff x="793779" y="8233439"/>
            <a:chExt cx="4921221" cy="1361801"/>
          </a:xfrm>
        </p:grpSpPr>
        <p:sp>
          <p:nvSpPr>
            <p:cNvPr id="366" name="Прямоугольник 36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8" name="Прямоугольник 367"/>
          <p:cNvSpPr/>
          <p:nvPr/>
        </p:nvSpPr>
        <p:spPr>
          <a:xfrm>
            <a:off x="1087467" y="8561456"/>
            <a:ext cx="5373799" cy="523016"/>
          </a:xfrm>
          <a:prstGeom prst="rect">
            <a:avLst/>
          </a:prstGeom>
        </p:spPr>
        <p:txBody>
          <a:bodyPr wrap="square" lIns="91225" tIns="45619" rIns="91225" bIns="45619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выявленных термических точек в 2020 году  по муниципальным районам / из них количество подтвержденных. </a:t>
            </a:r>
          </a:p>
        </p:txBody>
      </p:sp>
      <p:sp>
        <p:nvSpPr>
          <p:cNvPr id="369" name="Прямоугольник 368"/>
          <p:cNvSpPr/>
          <p:nvPr/>
        </p:nvSpPr>
        <p:spPr>
          <a:xfrm>
            <a:off x="2778176" y="1219227"/>
            <a:ext cx="9556343" cy="676896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14" tIns="45615" rIns="91214" bIns="45615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По данным космического мониторинга с 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зарегистрированы </a:t>
            </a:r>
            <a:r>
              <a:rPr lang="ru-RU" sz="1900" b="1" dirty="0" smtClean="0">
                <a:solidFill>
                  <a:srgbClr val="FF0000"/>
                </a:solidFill>
              </a:rPr>
              <a:t>122 </a:t>
            </a:r>
            <a:r>
              <a:rPr lang="ru-RU" sz="1900" b="1" dirty="0" smtClean="0">
                <a:solidFill>
                  <a:srgbClr val="000000"/>
                </a:solidFill>
              </a:rPr>
              <a:t>термические точки, </a:t>
            </a:r>
            <a:r>
              <a:rPr lang="ru-RU" sz="1900" b="1" dirty="0">
                <a:solidFill>
                  <a:srgbClr val="000000"/>
                </a:solidFill>
              </a:rPr>
              <a:t>в ходе проверки которых </a:t>
            </a:r>
            <a:r>
              <a:rPr lang="ru-RU" sz="1900" b="1" dirty="0" smtClean="0">
                <a:solidFill>
                  <a:srgbClr val="FF0000"/>
                </a:solidFill>
              </a:rPr>
              <a:t>91 </a:t>
            </a:r>
            <a:r>
              <a:rPr lang="ru-RU" sz="1900" b="1" dirty="0" smtClean="0">
                <a:solidFill>
                  <a:srgbClr val="000000"/>
                </a:solidFill>
              </a:rPr>
              <a:t>подтвердилась</a:t>
            </a:r>
            <a:r>
              <a:rPr lang="ru-RU" sz="1900" b="1" dirty="0">
                <a:solidFill>
                  <a:srgbClr val="000000"/>
                </a:solidFill>
              </a:rPr>
              <a:t>. 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370" name="Овал 369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</a:t>
            </a:r>
          </a:p>
        </p:txBody>
      </p:sp>
      <p:sp>
        <p:nvSpPr>
          <p:cNvPr id="371" name="Овал 370"/>
          <p:cNvSpPr>
            <a:spLocks noChangeAspect="1"/>
          </p:cNvSpPr>
          <p:nvPr/>
        </p:nvSpPr>
        <p:spPr>
          <a:xfrm>
            <a:off x="2238739" y="387684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</a:t>
            </a:r>
          </a:p>
        </p:txBody>
      </p:sp>
      <p:sp>
        <p:nvSpPr>
          <p:cNvPr id="372" name="Овал 371"/>
          <p:cNvSpPr>
            <a:spLocks noChangeAspect="1"/>
          </p:cNvSpPr>
          <p:nvPr/>
        </p:nvSpPr>
        <p:spPr>
          <a:xfrm>
            <a:off x="9699119" y="247761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73" name="Овал 372"/>
          <p:cNvSpPr>
            <a:spLocks noChangeAspect="1"/>
          </p:cNvSpPr>
          <p:nvPr/>
        </p:nvSpPr>
        <p:spPr>
          <a:xfrm>
            <a:off x="10010195" y="651856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5/4</a:t>
            </a:r>
          </a:p>
        </p:txBody>
      </p:sp>
      <p:sp>
        <p:nvSpPr>
          <p:cNvPr id="374" name="Овал 373"/>
          <p:cNvSpPr>
            <a:spLocks noChangeAspect="1"/>
          </p:cNvSpPr>
          <p:nvPr/>
        </p:nvSpPr>
        <p:spPr>
          <a:xfrm>
            <a:off x="11319748" y="428329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5/3</a:t>
            </a:r>
          </a:p>
        </p:txBody>
      </p:sp>
      <p:sp>
        <p:nvSpPr>
          <p:cNvPr id="375" name="Овал 374"/>
          <p:cNvSpPr>
            <a:spLocks noChangeAspect="1"/>
          </p:cNvSpPr>
          <p:nvPr/>
        </p:nvSpPr>
        <p:spPr>
          <a:xfrm>
            <a:off x="8635756" y="659646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76" name="Овал 375"/>
          <p:cNvSpPr>
            <a:spLocks noChangeAspect="1"/>
          </p:cNvSpPr>
          <p:nvPr/>
        </p:nvSpPr>
        <p:spPr>
          <a:xfrm>
            <a:off x="2397398" y="561207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377" name="Овал 376"/>
          <p:cNvSpPr>
            <a:spLocks noChangeAspect="1"/>
          </p:cNvSpPr>
          <p:nvPr/>
        </p:nvSpPr>
        <p:spPr>
          <a:xfrm>
            <a:off x="1529889" y="6351840"/>
            <a:ext cx="923076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20/16</a:t>
            </a:r>
          </a:p>
        </p:txBody>
      </p:sp>
      <p:sp>
        <p:nvSpPr>
          <p:cNvPr id="378" name="Овал 377"/>
          <p:cNvSpPr>
            <a:spLocks noChangeAspect="1"/>
          </p:cNvSpPr>
          <p:nvPr/>
        </p:nvSpPr>
        <p:spPr>
          <a:xfrm>
            <a:off x="2857270" y="460007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79" name="Овал 378"/>
          <p:cNvSpPr>
            <a:spLocks noChangeAspect="1"/>
          </p:cNvSpPr>
          <p:nvPr/>
        </p:nvSpPr>
        <p:spPr>
          <a:xfrm>
            <a:off x="609052" y="7187099"/>
            <a:ext cx="933439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13/12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Овал 379"/>
          <p:cNvSpPr>
            <a:spLocks noChangeAspect="1"/>
          </p:cNvSpPr>
          <p:nvPr/>
        </p:nvSpPr>
        <p:spPr>
          <a:xfrm>
            <a:off x="7836870" y="402441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381" name="Овал 380"/>
          <p:cNvSpPr>
            <a:spLocks noChangeAspect="1"/>
          </p:cNvSpPr>
          <p:nvPr/>
        </p:nvSpPr>
        <p:spPr>
          <a:xfrm>
            <a:off x="8449269" y="541442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382" name="Овал 381"/>
          <p:cNvSpPr>
            <a:spLocks noChangeAspect="1"/>
          </p:cNvSpPr>
          <p:nvPr/>
        </p:nvSpPr>
        <p:spPr>
          <a:xfrm>
            <a:off x="1397973" y="521974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3901848" y="500704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84" name="Овал 383"/>
          <p:cNvSpPr>
            <a:spLocks noChangeAspect="1"/>
          </p:cNvSpPr>
          <p:nvPr/>
        </p:nvSpPr>
        <p:spPr>
          <a:xfrm>
            <a:off x="8396776" y="755910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0337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85" name="Овал 384"/>
          <p:cNvSpPr>
            <a:spLocks noChangeAspect="1"/>
          </p:cNvSpPr>
          <p:nvPr/>
        </p:nvSpPr>
        <p:spPr>
          <a:xfrm>
            <a:off x="6781781" y="447088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386" name="Овал 385"/>
          <p:cNvSpPr>
            <a:spLocks noChangeAspect="1"/>
          </p:cNvSpPr>
          <p:nvPr/>
        </p:nvSpPr>
        <p:spPr>
          <a:xfrm>
            <a:off x="9805039" y="453988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87" name="Овал 386"/>
          <p:cNvSpPr>
            <a:spLocks noChangeAspect="1"/>
          </p:cNvSpPr>
          <p:nvPr/>
        </p:nvSpPr>
        <p:spPr>
          <a:xfrm>
            <a:off x="10396767" y="543907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388" name="Овал 387"/>
          <p:cNvSpPr>
            <a:spLocks noChangeAspect="1"/>
          </p:cNvSpPr>
          <p:nvPr/>
        </p:nvSpPr>
        <p:spPr>
          <a:xfrm>
            <a:off x="7536126" y="508204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</a:p>
        </p:txBody>
      </p:sp>
      <p:sp>
        <p:nvSpPr>
          <p:cNvPr id="389" name="Овал 388"/>
          <p:cNvSpPr>
            <a:spLocks noChangeAspect="1"/>
          </p:cNvSpPr>
          <p:nvPr/>
        </p:nvSpPr>
        <p:spPr>
          <a:xfrm>
            <a:off x="4390438" y="419411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0" name="Овал 389"/>
          <p:cNvSpPr>
            <a:spLocks noChangeAspect="1"/>
          </p:cNvSpPr>
          <p:nvPr/>
        </p:nvSpPr>
        <p:spPr>
          <a:xfrm>
            <a:off x="3403511" y="6372653"/>
            <a:ext cx="986927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12/11</a:t>
            </a:r>
          </a:p>
        </p:txBody>
      </p:sp>
      <p:sp>
        <p:nvSpPr>
          <p:cNvPr id="391" name="Овал 390"/>
          <p:cNvSpPr>
            <a:spLocks noChangeAspect="1"/>
          </p:cNvSpPr>
          <p:nvPr/>
        </p:nvSpPr>
        <p:spPr>
          <a:xfrm>
            <a:off x="9083171" y="421234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92" name="Овал 391"/>
          <p:cNvSpPr>
            <a:spLocks noChangeAspect="1"/>
          </p:cNvSpPr>
          <p:nvPr/>
        </p:nvSpPr>
        <p:spPr>
          <a:xfrm>
            <a:off x="5973250" y="545922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6/3</a:t>
            </a:r>
          </a:p>
        </p:txBody>
      </p:sp>
      <p:sp>
        <p:nvSpPr>
          <p:cNvPr id="393" name="Овал 392"/>
          <p:cNvSpPr>
            <a:spLocks noChangeAspect="1"/>
          </p:cNvSpPr>
          <p:nvPr/>
        </p:nvSpPr>
        <p:spPr>
          <a:xfrm>
            <a:off x="10528850" y="741620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</a:t>
            </a:r>
          </a:p>
        </p:txBody>
      </p:sp>
      <p:sp>
        <p:nvSpPr>
          <p:cNvPr id="394" name="Овал 393"/>
          <p:cNvSpPr>
            <a:spLocks noChangeAspect="1"/>
          </p:cNvSpPr>
          <p:nvPr/>
        </p:nvSpPr>
        <p:spPr>
          <a:xfrm>
            <a:off x="6902640" y="627596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9/5</a:t>
            </a:r>
          </a:p>
        </p:txBody>
      </p:sp>
      <p:sp>
        <p:nvSpPr>
          <p:cNvPr id="395" name="Прямоугольник 394"/>
          <p:cNvSpPr/>
          <p:nvPr/>
        </p:nvSpPr>
        <p:spPr>
          <a:xfrm>
            <a:off x="2590801" y="6248401"/>
            <a:ext cx="81271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396" name="Овал 395"/>
          <p:cNvSpPr>
            <a:spLocks noChangeAspect="1"/>
          </p:cNvSpPr>
          <p:nvPr/>
        </p:nvSpPr>
        <p:spPr>
          <a:xfrm>
            <a:off x="2702797" y="6668239"/>
            <a:ext cx="642926" cy="47094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5/4</a:t>
            </a:r>
          </a:p>
        </p:txBody>
      </p:sp>
      <p:sp>
        <p:nvSpPr>
          <p:cNvPr id="397" name="Прямоугольник 396"/>
          <p:cNvSpPr/>
          <p:nvPr/>
        </p:nvSpPr>
        <p:spPr>
          <a:xfrm>
            <a:off x="9079597" y="5319236"/>
            <a:ext cx="96963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98" name="Овал 397"/>
          <p:cNvSpPr>
            <a:spLocks noChangeAspect="1"/>
          </p:cNvSpPr>
          <p:nvPr/>
        </p:nvSpPr>
        <p:spPr>
          <a:xfrm>
            <a:off x="9183722" y="5597976"/>
            <a:ext cx="580285" cy="42505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399" name="Овал 398"/>
          <p:cNvSpPr>
            <a:spLocks noChangeAspect="1"/>
          </p:cNvSpPr>
          <p:nvPr/>
        </p:nvSpPr>
        <p:spPr>
          <a:xfrm>
            <a:off x="4756209" y="569407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</a:t>
            </a:r>
          </a:p>
        </p:txBody>
      </p:sp>
      <p:sp>
        <p:nvSpPr>
          <p:cNvPr id="400" name="Прямоугольник 399"/>
          <p:cNvSpPr/>
          <p:nvPr/>
        </p:nvSpPr>
        <p:spPr>
          <a:xfrm>
            <a:off x="2778176" y="1961199"/>
            <a:ext cx="9556343" cy="676896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14" tIns="45615" rIns="91214" bIns="45615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На территории Республики Татарстан прогнозируется  1-2</a:t>
            </a:r>
            <a:r>
              <a:rPr lang="ru-RU" sz="1900" b="1" dirty="0">
                <a:solidFill>
                  <a:srgbClr val="003300"/>
                </a:solidFill>
              </a:rPr>
              <a:t> класс 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</a:rPr>
              <a:t>пожарной опасности  лесов.</a:t>
            </a:r>
          </a:p>
        </p:txBody>
      </p:sp>
      <p:grpSp>
        <p:nvGrpSpPr>
          <p:cNvPr id="401" name="Группа 400"/>
          <p:cNvGrpSpPr/>
          <p:nvPr/>
        </p:nvGrpSpPr>
        <p:grpSpPr>
          <a:xfrm>
            <a:off x="509946" y="1219203"/>
            <a:ext cx="2065090" cy="1784927"/>
            <a:chOff x="793779" y="7592968"/>
            <a:chExt cx="4921221" cy="2002272"/>
          </a:xfrm>
        </p:grpSpPr>
        <p:sp>
          <p:nvSpPr>
            <p:cNvPr id="402" name="Прямоугольник 401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03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404" name="Прямоугольник 403"/>
          <p:cNvSpPr>
            <a:spLocks noChangeAspect="1"/>
          </p:cNvSpPr>
          <p:nvPr/>
        </p:nvSpPr>
        <p:spPr>
          <a:xfrm>
            <a:off x="646713" y="2144291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4" rIns="91361" bIns="4568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3" y="2529498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4" rIns="91361" bIns="4568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12" name="Прямоугольник 411"/>
          <p:cNvSpPr>
            <a:spLocks noChangeAspect="1"/>
          </p:cNvSpPr>
          <p:nvPr/>
        </p:nvSpPr>
        <p:spPr>
          <a:xfrm>
            <a:off x="640434" y="1767499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5" rIns="91385" bIns="45695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845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414" name="Овал 413"/>
          <p:cNvSpPr>
            <a:spLocks noChangeAspect="1"/>
          </p:cNvSpPr>
          <p:nvPr/>
        </p:nvSpPr>
        <p:spPr>
          <a:xfrm>
            <a:off x="7492033" y="716280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0337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415" name="Прямоугольник 414"/>
          <p:cNvSpPr/>
          <p:nvPr/>
        </p:nvSpPr>
        <p:spPr>
          <a:xfrm>
            <a:off x="10439400" y="8166558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4752151" y="685484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417" name="Овал 416"/>
          <p:cNvSpPr>
            <a:spLocks noChangeAspect="1"/>
          </p:cNvSpPr>
          <p:nvPr/>
        </p:nvSpPr>
        <p:spPr>
          <a:xfrm>
            <a:off x="6247715" y="680902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22006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6" grpId="0" animBg="1"/>
      <p:bldP spid="398" grpId="0" animBg="1"/>
      <p:bldP spid="399" grpId="0" animBg="1"/>
      <p:bldP spid="414" grpId="0" animBg="1"/>
      <p:bldP spid="416" grpId="0" animBg="1"/>
      <p:bldP spid="4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grpSp>
        <p:nvGrpSpPr>
          <p:cNvPr id="130" name="Группа 129"/>
          <p:cNvGrpSpPr/>
          <p:nvPr/>
        </p:nvGrpSpPr>
        <p:grpSpPr>
          <a:xfrm>
            <a:off x="12115816" y="31691"/>
            <a:ext cx="608789" cy="597660"/>
            <a:chOff x="8738280" y="13262"/>
            <a:chExt cx="405720" cy="363149"/>
          </a:xfrm>
        </p:grpSpPr>
        <p:sp>
          <p:nvSpPr>
            <p:cNvPr id="131" name="Равнобедренный треугольник 130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>
                <a:defRPr/>
              </a:pPr>
              <a:endParaRPr lang="ru-RU" sz="34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>
                  <a:defRPr/>
                </a:pPr>
                <a:t>7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7</a:t>
              </a:fld>
              <a:endParaRPr lang="ru-RU" sz="2500" dirty="0"/>
            </a:p>
          </p:txBody>
        </p:sp>
      </p:grp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2" tIns="32596" rIns="65202" bIns="32596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(ПРОГНОСТИЧЕСКАЯ КАРТА ПРЕДУПРЕЖДЕНИЙ)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246" name="Группа 245"/>
          <p:cNvGrpSpPr/>
          <p:nvPr/>
        </p:nvGrpSpPr>
        <p:grpSpPr>
          <a:xfrm>
            <a:off x="12244257" y="6650"/>
            <a:ext cx="568008" cy="533829"/>
            <a:chOff x="8738280" y="-4896"/>
            <a:chExt cx="405720" cy="381307"/>
          </a:xfrm>
        </p:grpSpPr>
        <p:sp>
          <p:nvSpPr>
            <p:cNvPr id="247" name="Равнобедренный треугольник 24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69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7</a:t>
              </a:fld>
              <a:endParaRPr lang="ru-RU" sz="2500" dirty="0"/>
            </a:p>
          </p:txBody>
        </p:sp>
      </p:grp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9" tIns="45673" rIns="91339" bIns="4567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89" y="5726513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81" rIns="91358" bIns="4568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0" y="4323925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194" y="4832792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07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02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09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0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4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696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8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5" y="2054268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5999" y="2800946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09" y="3094487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1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69" y="5202450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56" y="6560520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10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58" y="5181585"/>
            <a:ext cx="96375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01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83" y="5388445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794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65" y="4135297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0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69" y="6232179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69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88" y="6467441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63" y="5980536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14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74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49" y="396253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03" y="4194095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24" y="524345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80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4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13" y="648709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13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0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48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2" y="55956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891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4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22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46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42" tIns="45673" rIns="91342" bIns="45673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4" y="3579739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68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01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11" y="667394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0" y="4771972"/>
            <a:ext cx="11999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24" y="8123558"/>
            <a:ext cx="10332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197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2286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86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0" y="3906964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8" y="4204157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70"/>
            <a:ext cx="6714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0" y="2755470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32" y="5309847"/>
            <a:ext cx="12660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0" y="8169737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5"/>
            <a:ext cx="5373799" cy="523125"/>
          </a:xfrm>
          <a:prstGeom prst="rect">
            <a:avLst/>
          </a:prstGeom>
        </p:spPr>
        <p:txBody>
          <a:bodyPr wrap="square" lIns="91342" tIns="45673" rIns="91342" bIns="4567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происшествий на воде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2020 году  по муниципальным районам /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количество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погибших/ количество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спасенных.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56"/>
            <a:ext cx="9693904" cy="677007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31" tIns="45670" rIns="91331" bIns="4567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С </a:t>
            </a:r>
            <a:r>
              <a:rPr lang="ru-RU" sz="1900" b="1" dirty="0">
                <a:solidFill>
                  <a:srgbClr val="000000"/>
                </a:solidFill>
              </a:rPr>
              <a:t>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зарегистрировано </a:t>
            </a:r>
            <a:r>
              <a:rPr lang="ru-RU" sz="1900" b="1" dirty="0" smtClean="0">
                <a:solidFill>
                  <a:srgbClr val="FF0000"/>
                </a:solidFill>
              </a:rPr>
              <a:t>99 </a:t>
            </a:r>
            <a:r>
              <a:rPr lang="ru-RU" sz="1900" b="1" dirty="0" smtClean="0">
                <a:solidFill>
                  <a:srgbClr val="000000"/>
                </a:solidFill>
              </a:rPr>
              <a:t>происшествий на воде,</a:t>
            </a:r>
          </a:p>
          <a:p>
            <a:pPr algn="ctr"/>
            <a:r>
              <a:rPr lang="ru-RU" sz="1900" b="1" dirty="0" smtClean="0">
                <a:solidFill>
                  <a:srgbClr val="000000"/>
                </a:solidFill>
              </a:rPr>
              <a:t> в которых погибло </a:t>
            </a:r>
            <a:r>
              <a:rPr lang="ru-RU" sz="1900" b="1" dirty="0" smtClean="0">
                <a:solidFill>
                  <a:srgbClr val="FF0000"/>
                </a:solidFill>
              </a:rPr>
              <a:t>80 </a:t>
            </a:r>
            <a:r>
              <a:rPr lang="ru-RU" sz="1900" b="1" dirty="0" smtClean="0">
                <a:solidFill>
                  <a:srgbClr val="000000"/>
                </a:solidFill>
              </a:rPr>
              <a:t>человек, спасено </a:t>
            </a:r>
            <a:r>
              <a:rPr lang="ru-RU" sz="1900" b="1" dirty="0" smtClean="0">
                <a:solidFill>
                  <a:srgbClr val="FF0000"/>
                </a:solidFill>
              </a:rPr>
              <a:t>56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82" y="6477000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33600" y="3657600"/>
            <a:ext cx="737576" cy="5840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10/9/4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4" y="2533710"/>
            <a:ext cx="632310" cy="6175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79" y="3857373"/>
            <a:ext cx="639767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01"/>
            <a:ext cx="2065090" cy="1784928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12" y="214429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12" y="2529497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8" rIns="91369" bIns="4568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4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0" y="626155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6" y="3125283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59" y="4965945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6" y="7495145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65" y="4397590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1" y="3320357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3/3/6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898" y="5003228"/>
            <a:ext cx="619302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6/6/2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4" y="7239000"/>
            <a:ext cx="606727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507195" y="4135297"/>
            <a:ext cx="598205" cy="58424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67"/>
            <a:ext cx="627315" cy="6126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8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7" cy="593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8/7/2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58" y="5481305"/>
            <a:ext cx="623155" cy="6086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2/1/2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352800" y="3868324"/>
            <a:ext cx="1105713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20/11/14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24" y="3606187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33" y="1767497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63" y="4635044"/>
            <a:ext cx="637637" cy="62275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67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896" y="538237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2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7" y="370690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286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6" y="2268886"/>
            <a:ext cx="620919" cy="50186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1" y="1981020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7" y="5521757"/>
            <a:ext cx="777429" cy="70115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5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5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3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56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3" y="7467600"/>
            <a:ext cx="607337" cy="59316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7" y="716878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8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11256260" y="4219269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6175628" y="6779451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447137" y="8383378"/>
            <a:ext cx="637230" cy="62235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80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  <p:bldP spid="241" grpId="0" animBg="1"/>
      <p:bldP spid="242" grpId="0" animBg="1"/>
      <p:bldP spid="24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41983</TotalTime>
  <Words>645</Words>
  <Application>Microsoft Office PowerPoint</Application>
  <PresentationFormat>A3 (297x420 мм)</PresentationFormat>
  <Paragraphs>346</Paragraphs>
  <Slides>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2434</cp:revision>
  <cp:lastPrinted>2020-06-04T16:57:06Z</cp:lastPrinted>
  <dcterms:created xsi:type="dcterms:W3CDTF">2016-06-03T06:31:21Z</dcterms:created>
  <dcterms:modified xsi:type="dcterms:W3CDTF">2020-09-23T09:40:34Z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